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256" r:id="rId5"/>
    <p:sldId id="405" r:id="rId6"/>
    <p:sldId id="333" r:id="rId7"/>
    <p:sldId id="408" r:id="rId8"/>
    <p:sldId id="402" r:id="rId9"/>
    <p:sldId id="258" r:id="rId10"/>
    <p:sldId id="407" r:id="rId11"/>
    <p:sldId id="409" r:id="rId12"/>
    <p:sldId id="283" r:id="rId13"/>
    <p:sldId id="271" r:id="rId14"/>
    <p:sldId id="397" r:id="rId15"/>
    <p:sldId id="396" r:id="rId16"/>
    <p:sldId id="276" r:id="rId17"/>
    <p:sldId id="384" r:id="rId18"/>
    <p:sldId id="385" r:id="rId19"/>
    <p:sldId id="400" r:id="rId20"/>
    <p:sldId id="395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3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ska Hurenkamp" userId="9714092c-f4e5-44fd-a1e2-c8c81af85f29" providerId="ADAL" clId="{006B72D9-1F3B-4E8A-9437-C3373BB232DB}"/>
    <pc:docChg chg="delSld">
      <pc:chgData name="Laska Hurenkamp" userId="9714092c-f4e5-44fd-a1e2-c8c81af85f29" providerId="ADAL" clId="{006B72D9-1F3B-4E8A-9437-C3373BB232DB}" dt="2025-02-05T13:27:47.460" v="2" actId="2696"/>
      <pc:docMkLst>
        <pc:docMk/>
      </pc:docMkLst>
      <pc:sldChg chg="del">
        <pc:chgData name="Laska Hurenkamp" userId="9714092c-f4e5-44fd-a1e2-c8c81af85f29" providerId="ADAL" clId="{006B72D9-1F3B-4E8A-9437-C3373BB232DB}" dt="2025-02-05T13:27:38.993" v="0" actId="2696"/>
        <pc:sldMkLst>
          <pc:docMk/>
          <pc:sldMk cId="3859098745" sldId="383"/>
        </pc:sldMkLst>
      </pc:sldChg>
      <pc:sldChg chg="del">
        <pc:chgData name="Laska Hurenkamp" userId="9714092c-f4e5-44fd-a1e2-c8c81af85f29" providerId="ADAL" clId="{006B72D9-1F3B-4E8A-9437-C3373BB232DB}" dt="2025-02-05T13:27:44.159" v="1" actId="2696"/>
        <pc:sldMkLst>
          <pc:docMk/>
          <pc:sldMk cId="407347851" sldId="389"/>
        </pc:sldMkLst>
      </pc:sldChg>
      <pc:sldChg chg="del">
        <pc:chgData name="Laska Hurenkamp" userId="9714092c-f4e5-44fd-a1e2-c8c81af85f29" providerId="ADAL" clId="{006B72D9-1F3B-4E8A-9437-C3373BB232DB}" dt="2025-02-05T13:27:47.460" v="2" actId="2696"/>
        <pc:sldMkLst>
          <pc:docMk/>
          <pc:sldMk cId="2876845115" sldId="40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F5678-CF73-4C72-A57A-8F249A313BC9}" type="datetimeFigureOut">
              <a:rPr lang="nl-NL" smtClean="0"/>
              <a:t>5-2-2025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5046E-1ED2-4537-A5E4-28C9A67EB2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68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5046E-1ED2-4537-A5E4-28C9A67EB2C1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4312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406E-AC62-49E3-BA62-0FC2BCDD06C1}" type="datetime1">
              <a:rPr lang="nl-NL" smtClean="0"/>
              <a:t>5-2-2025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Erik van Dijk - Stichting KMVK / Green Key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97ED-6712-45F9-ACFF-3529097D999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FDFC-0684-456F-BB7C-B09BD76E00D6}" type="datetime1">
              <a:rPr lang="nl-NL" smtClean="0"/>
              <a:t>5-2-2025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Erik van Dijk - Stichting KMVK / Green Key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97ED-6712-45F9-ACFF-3529097D999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CBA1-ECAF-4CA1-946B-F89AC6ED9FD8}" type="datetime1">
              <a:rPr lang="nl-NL" smtClean="0"/>
              <a:t>5-2-2025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Erik van Dijk - Stichting KMVK / Green Key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97ED-6712-45F9-ACFF-3529097D999E}" type="slidenum">
              <a:rPr lang="nl-NL" smtClean="0"/>
              <a:t>‹nr.›</a:t>
            </a:fld>
            <a:endParaRPr lang="nl-N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177A6-A4D7-4216-A291-F7E1EFA573C4}" type="datetime1">
              <a:rPr lang="nl-NL" smtClean="0"/>
              <a:t>5-2-2025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Erik van Dijk - Stichting KMVK / Green Key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97ED-6712-45F9-ACFF-3529097D999E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8D49-F749-4745-A19D-5E4B77DD2DA2}" type="datetime1">
              <a:rPr lang="nl-NL" smtClean="0"/>
              <a:t>5-2-2025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Erik van Dijk - Stichting KMVK / Green Key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97ED-6712-45F9-ACFF-3529097D999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0307-3D22-430A-993C-AA255B3AFB89}" type="datetime1">
              <a:rPr lang="nl-NL" smtClean="0"/>
              <a:t>5-2-2025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Erik van Dijk - Stichting KMVK / Green Key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97ED-6712-45F9-ACFF-3529097D999E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7B5D-0B1A-47C4-A00B-7DFC59ECF4E2}" type="datetime1">
              <a:rPr lang="nl-NL" smtClean="0"/>
              <a:t>5-2-2025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Erik van Dijk - Stichting KMVK / Green Key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97ED-6712-45F9-ACFF-3529097D999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42C4-1EAE-4B4A-895A-4506FCF83DCC}" type="datetime1">
              <a:rPr lang="nl-NL" smtClean="0"/>
              <a:t>5-2-2025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Erik van Dijk - Stichting KMVK / Green Key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97ED-6712-45F9-ACFF-3529097D999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D446-5C26-490B-B4C2-F371D6E4FFBE}" type="datetime1">
              <a:rPr lang="nl-NL" smtClean="0"/>
              <a:t>5-2-2025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Erik van Dijk - Stichting KMVK / Green Key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97ED-6712-45F9-ACFF-3529097D999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94FF-5A40-4254-9889-DDBFC140FAF5}" type="datetime1">
              <a:rPr lang="nl-NL" smtClean="0"/>
              <a:t>5-2-2025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Erik van Dijk - Stichting KMVK / Green Key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97ED-6712-45F9-ACFF-3529097D999E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8B2A-490C-43B8-80FA-401C1B72955E}" type="datetime1">
              <a:rPr lang="nl-NL" smtClean="0"/>
              <a:t>5-2-2025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Erik van Dijk - Stichting KMVK / Green Key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97ED-6712-45F9-ACFF-3529097D999E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730D715-822E-4D72-B80F-87A2A4649D6E}" type="datetime1">
              <a:rPr lang="nl-NL" smtClean="0"/>
              <a:t>5-2-2025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Erik van Dijk - Stichting KMVK / Green Key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75597ED-6712-45F9-ACFF-3529097D999E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stichtingkmvk.nl/de-green-etalag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stichtingkmvk.nl/gelderlan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7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040B074-3ACD-B197-6264-40FEB55BA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7568" y="5758834"/>
            <a:ext cx="3600400" cy="8685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15480" y="980728"/>
            <a:ext cx="7200801" cy="3581450"/>
          </a:xfrm>
        </p:spPr>
        <p:txBody>
          <a:bodyPr>
            <a:normAutofit fontScale="90000"/>
          </a:bodyPr>
          <a:lstStyle/>
          <a:p>
            <a:pPr algn="l"/>
            <a:b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Verduurzamen </a:t>
            </a:r>
            <a:b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Vakantieparken </a:t>
            </a:r>
            <a:b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jachthavens</a:t>
            </a:r>
            <a:b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Utrecht</a:t>
            </a:r>
            <a:b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Informatiebijeenkomst </a:t>
            </a:r>
            <a:br>
              <a:rPr lang="nl-NL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Februari 2025</a:t>
            </a:r>
            <a:r>
              <a: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1847324-89B4-ECE4-C72F-D89F4956EB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60" y="5707068"/>
            <a:ext cx="1278264" cy="95800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2F2E830-7F7C-DF1C-08D5-C3BDBCCB3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0376" y="620688"/>
            <a:ext cx="2124604" cy="250016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1E6EE7A-7E50-787F-32C5-D7BF969874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4312" y="3429000"/>
            <a:ext cx="2398433" cy="178891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C60688D-D14E-3A14-96B8-B012E39194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5360" y="5758834"/>
            <a:ext cx="730005" cy="8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9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07368" y="2353445"/>
            <a:ext cx="9505056" cy="3450696"/>
          </a:xfrm>
        </p:spPr>
        <p:txBody>
          <a:bodyPr/>
          <a:lstStyle/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Platform met leveranciers van duurzame producten en diensten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Producten en diensten van Green Etalage worden gegarandeerd geaccepteerd als invulling van de normen </a:t>
            </a:r>
          </a:p>
          <a:p>
            <a:r>
              <a:rPr lang="nl-NL" dirty="0">
                <a:hlinkClick r:id="rId2"/>
              </a:rPr>
              <a:t>KMVK | De Green Etalage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Green Etalage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2BE03EC-3974-C0AB-46B6-4B853AB73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6" y="5894495"/>
            <a:ext cx="475529" cy="59746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B03DEE8-B1DF-0AD1-DF69-10DBD3436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9616" y="5894869"/>
            <a:ext cx="650878" cy="46258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4536BCA-6EAC-1FC0-9CA9-0B648605DB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6288" y="3699414"/>
            <a:ext cx="6384483" cy="291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27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Traject deelname project Utrecht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4AF72718-576E-4B6D-AAA1-690E825B8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408" y="2329207"/>
            <a:ext cx="5616575" cy="503238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nl-NL" sz="2400" dirty="0">
                <a:solidFill>
                  <a:schemeClr val="accent2"/>
                </a:solidFill>
                <a:latin typeface="Comic Sans MS" pitchFamily="66" charset="0"/>
              </a:rPr>
              <a:t>&gt; </a:t>
            </a:r>
            <a:r>
              <a:rPr lang="nl-NL" sz="2400" dirty="0">
                <a:latin typeface="Candara" panose="020E0502030303020204" pitchFamily="34" charset="0"/>
              </a:rPr>
              <a:t>Bedrijfsbezoek (0-meting)</a:t>
            </a:r>
          </a:p>
        </p:txBody>
      </p:sp>
      <p:sp>
        <p:nvSpPr>
          <p:cNvPr id="11" name="AutoShape 8">
            <a:extLst>
              <a:ext uri="{FF2B5EF4-FFF2-40B4-BE49-F238E27FC236}">
                <a16:creationId xmlns:a16="http://schemas.microsoft.com/office/drawing/2014/main" id="{CCD445B4-E9E2-47FD-A2F7-DD2C4DBA4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408" y="2898858"/>
            <a:ext cx="6696744" cy="503237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nl-NL" sz="2400" dirty="0">
                <a:solidFill>
                  <a:schemeClr val="accent2"/>
                </a:solidFill>
                <a:latin typeface="Comic Sans MS" pitchFamily="66" charset="0"/>
              </a:rPr>
              <a:t>&gt; </a:t>
            </a:r>
            <a:r>
              <a:rPr lang="nl-NL" sz="2400" dirty="0">
                <a:latin typeface="Candara" panose="020E0502030303020204" pitchFamily="34" charset="0"/>
              </a:rPr>
              <a:t>Kennis/themabijeenkomsten</a:t>
            </a:r>
          </a:p>
        </p:txBody>
      </p:sp>
      <p:sp>
        <p:nvSpPr>
          <p:cNvPr id="12" name="AutoShape 8">
            <a:extLst>
              <a:ext uri="{FF2B5EF4-FFF2-40B4-BE49-F238E27FC236}">
                <a16:creationId xmlns:a16="http://schemas.microsoft.com/office/drawing/2014/main" id="{89CE8A22-B7A5-4B8F-BD5D-BA9F6DB9F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408" y="4242334"/>
            <a:ext cx="6408663" cy="503238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nl-NL" sz="2400" dirty="0">
                <a:solidFill>
                  <a:schemeClr val="accent2"/>
                </a:solidFill>
                <a:latin typeface="Comic Sans MS" pitchFamily="66" charset="0"/>
              </a:rPr>
              <a:t>&gt; </a:t>
            </a:r>
            <a:r>
              <a:rPr lang="nl-NL" sz="2400" dirty="0">
                <a:latin typeface="Candara" panose="020E0502030303020204" pitchFamily="34" charset="0"/>
              </a:rPr>
              <a:t>Aanvragen officiële keuring</a:t>
            </a:r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56D1C53A-E226-4B7D-B001-9D49BECB1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499" y="3570596"/>
            <a:ext cx="6696744" cy="503237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nl-NL" sz="2400" dirty="0">
                <a:solidFill>
                  <a:schemeClr val="accent2"/>
                </a:solidFill>
                <a:latin typeface="Comic Sans MS" pitchFamily="66" charset="0"/>
              </a:rPr>
              <a:t>&gt; </a:t>
            </a:r>
            <a:r>
              <a:rPr lang="nl-NL" sz="2400" dirty="0">
                <a:latin typeface="Candara" panose="020E0502030303020204" pitchFamily="34" charset="0"/>
              </a:rPr>
              <a:t>Helpdesk voor individuele vragen</a:t>
            </a:r>
          </a:p>
        </p:txBody>
      </p:sp>
      <p:sp>
        <p:nvSpPr>
          <p:cNvPr id="2" name="AutoShape 8">
            <a:extLst>
              <a:ext uri="{FF2B5EF4-FFF2-40B4-BE49-F238E27FC236}">
                <a16:creationId xmlns:a16="http://schemas.microsoft.com/office/drawing/2014/main" id="{30EDDA60-E0AE-4F46-D862-8DE0BC497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408" y="4908081"/>
            <a:ext cx="7704856" cy="503238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nl-NL" sz="2400" dirty="0">
                <a:solidFill>
                  <a:schemeClr val="accent2"/>
                </a:solidFill>
                <a:latin typeface="Comic Sans MS" pitchFamily="66" charset="0"/>
              </a:rPr>
              <a:t>&gt; </a:t>
            </a:r>
            <a:r>
              <a:rPr lang="nl-NL" sz="2400" dirty="0">
                <a:latin typeface="Candara" panose="020E0502030303020204" pitchFamily="34" charset="0"/>
              </a:rPr>
              <a:t>Feestelijk slot, uitreiking certificaten</a:t>
            </a:r>
          </a:p>
        </p:txBody>
      </p:sp>
      <p:pic>
        <p:nvPicPr>
          <p:cNvPr id="6" name="Afbeelding 5" descr="Afbeelding met tekst, persoon, binnen, staand&#10;&#10;Automatisch gegenereerde beschrijving">
            <a:extLst>
              <a:ext uri="{FF2B5EF4-FFF2-40B4-BE49-F238E27FC236}">
                <a16:creationId xmlns:a16="http://schemas.microsoft.com/office/drawing/2014/main" id="{F21CF6FB-E8E5-B4F0-8458-2A34388425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3097042"/>
            <a:ext cx="5159896" cy="250828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78F7B2F-75E8-FD2F-490C-CC0858CC5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6" y="5894495"/>
            <a:ext cx="475529" cy="59746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811B7BF-F075-8EB8-9D82-6CF73FA98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9616" y="5894869"/>
            <a:ext cx="650878" cy="46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1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4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911424" y="2276872"/>
            <a:ext cx="5557297" cy="3201512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accent3">
                    <a:lumMod val="75000"/>
                  </a:schemeClr>
                </a:solidFill>
              </a:rPr>
              <a:t>Begeleiding bij verduurzamen</a:t>
            </a:r>
          </a:p>
          <a:p>
            <a:endParaRPr lang="nl-NL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nl-NL" dirty="0">
                <a:solidFill>
                  <a:schemeClr val="accent3">
                    <a:lumMod val="75000"/>
                  </a:schemeClr>
                </a:solidFill>
              </a:rPr>
              <a:t>Bijdrage provincie Utrecht:</a:t>
            </a:r>
          </a:p>
          <a:p>
            <a:pPr lvl="1"/>
            <a:r>
              <a:rPr lang="nl-NL" dirty="0">
                <a:solidFill>
                  <a:schemeClr val="accent3">
                    <a:lumMod val="75000"/>
                  </a:schemeClr>
                </a:solidFill>
              </a:rPr>
              <a:t>Kosteloze 0-meting en helpdesk</a:t>
            </a:r>
          </a:p>
          <a:p>
            <a:pPr lvl="1"/>
            <a:r>
              <a:rPr lang="nl-NL" dirty="0">
                <a:solidFill>
                  <a:schemeClr val="accent3">
                    <a:lumMod val="75000"/>
                  </a:schemeClr>
                </a:solidFill>
              </a:rPr>
              <a:t>Kennisbijeenkomsten</a:t>
            </a:r>
          </a:p>
          <a:p>
            <a:pPr lvl="1"/>
            <a:r>
              <a:rPr lang="nl-NL" dirty="0">
                <a:solidFill>
                  <a:schemeClr val="accent3">
                    <a:lumMod val="75000"/>
                  </a:schemeClr>
                </a:solidFill>
              </a:rPr>
              <a:t>50% korting eerste jaar GK + BV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Verduurzamen Vakantieparken Utrecht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0151ECD-C34E-6589-0B2B-788280594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5894495"/>
            <a:ext cx="475529" cy="597460"/>
          </a:xfrm>
          <a:prstGeom prst="rect">
            <a:avLst/>
          </a:prstGeom>
        </p:spPr>
      </p:pic>
      <p:pic>
        <p:nvPicPr>
          <p:cNvPr id="14" name="Afbeelding 13" descr="Afbeelding met buiten, lucht, person, park&#10;&#10;Automatisch gegenereerde beschrijving">
            <a:extLst>
              <a:ext uri="{FF2B5EF4-FFF2-40B4-BE49-F238E27FC236}">
                <a16:creationId xmlns:a16="http://schemas.microsoft.com/office/drawing/2014/main" id="{251377A8-B95C-BB66-DA99-4CE1EF310E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3068960"/>
            <a:ext cx="3424659" cy="273812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3C1B2DB-AF97-3DDA-F841-8199BB3D6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9616" y="5894869"/>
            <a:ext cx="650878" cy="46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2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09600" y="2216369"/>
            <a:ext cx="9877777" cy="3450696"/>
          </a:xfrm>
        </p:spPr>
        <p:txBody>
          <a:bodyPr/>
          <a:lstStyle/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Ieder jaar een nieuw certificaat</a:t>
            </a:r>
          </a:p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Landelijke uitreiking van certificaten</a:t>
            </a:r>
          </a:p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Vermelding op website en app</a:t>
            </a:r>
          </a:p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Digitaal logo</a:t>
            </a:r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 het project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8DB4ACA-CC4B-9067-3F76-71D66F488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5894495"/>
            <a:ext cx="475529" cy="59746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8647D30-3EC4-12FB-57F4-403C41EB4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913" y="3941717"/>
            <a:ext cx="2937149" cy="260885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2E4CA85-CDE7-2B0F-9CCC-7158B136C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5122" y="2911245"/>
            <a:ext cx="2845414" cy="334839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F1FD007-C9F6-3242-0A97-C7D9E92757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9616" y="5894869"/>
            <a:ext cx="650878" cy="46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09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79376" y="2420888"/>
            <a:ext cx="9877777" cy="338437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nl-NL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Besluit je voor certificering te gaan, dan kost:</a:t>
            </a:r>
          </a:p>
          <a:p>
            <a:pPr lvl="1">
              <a:lnSpc>
                <a:spcPct val="150000"/>
              </a:lnSpc>
            </a:pPr>
            <a:r>
              <a:rPr lang="nl-N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Entreegeld Green Key eenmalig € 215 </a:t>
            </a:r>
          </a:p>
          <a:p>
            <a:pPr lvl="1">
              <a:lnSpc>
                <a:spcPct val="150000"/>
              </a:lnSpc>
            </a:pPr>
            <a:r>
              <a:rPr lang="nl-N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Deelname Green Key € 233 – € 974 / jr. </a:t>
            </a:r>
            <a:r>
              <a:rPr lang="nl-NL" sz="18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</a:p>
          <a:p>
            <a:pPr lvl="1">
              <a:lnSpc>
                <a:spcPct val="150000"/>
              </a:lnSpc>
            </a:pPr>
            <a:r>
              <a:rPr lang="nl-N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Deelname Blauwe Vlag als haven € 795 / jr.</a:t>
            </a:r>
          </a:p>
          <a:p>
            <a:pPr marL="301943" lvl="1" indent="0">
              <a:buNone/>
            </a:pPr>
            <a:endParaRPr lang="nl-NL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nl-NL" sz="1800" i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</a:t>
            </a:r>
            <a:r>
              <a:rPr lang="nl-NL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Afhankelijk van omzet en bedrijfsgroep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Wat kost dat?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3C7612E-0C46-894D-C52C-4649288F7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6" y="5894495"/>
            <a:ext cx="475529" cy="59746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55C2F69-BD2A-6289-3063-713F878C02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9616" y="5894869"/>
            <a:ext cx="650878" cy="462588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5C508EA5-894B-A6E9-86EC-9E384F72D659}"/>
              </a:ext>
            </a:extLst>
          </p:cNvPr>
          <p:cNvSpPr txBox="1"/>
          <p:nvPr/>
        </p:nvSpPr>
        <p:spPr>
          <a:xfrm>
            <a:off x="6384032" y="3429578"/>
            <a:ext cx="564515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nl-NL" sz="2000" i="1" dirty="0"/>
              <a:t>Wat levert dat op?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nl-NL" sz="2000" dirty="0"/>
              <a:t>Leidraad bij stappen: structuur en inspiratie.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nl-NL" sz="2000" dirty="0"/>
              <a:t>Concreetheid richting gasten en leveranciers.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nl-NL" sz="2000" dirty="0"/>
              <a:t>Bindt (jonge) medewerkers aan je organisatie.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nl-NL" sz="2000" dirty="0"/>
              <a:t>Creëert energie en momentum op je bedrijf.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nl-NL" dirty="0"/>
          </a:p>
        </p:txBody>
      </p:sp>
      <p:sp>
        <p:nvSpPr>
          <p:cNvPr id="5" name="Tijdelijke aanduiding voor inhoud 1">
            <a:extLst>
              <a:ext uri="{FF2B5EF4-FFF2-40B4-BE49-F238E27FC236}">
                <a16:creationId xmlns:a16="http://schemas.microsoft.com/office/drawing/2014/main" id="{88B8FB90-FA7C-F50F-8F19-22C2B2F86CBE}"/>
              </a:ext>
            </a:extLst>
          </p:cNvPr>
          <p:cNvSpPr txBox="1">
            <a:spLocks/>
          </p:cNvSpPr>
          <p:nvPr/>
        </p:nvSpPr>
        <p:spPr>
          <a:xfrm>
            <a:off x="481915" y="2420889"/>
            <a:ext cx="9877777" cy="3384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Deelname aan het project is kosteloos: bedrijfsbezoek, helpdesk, bijeenkomsten</a:t>
            </a:r>
          </a:p>
        </p:txBody>
      </p:sp>
    </p:spTree>
    <p:extLst>
      <p:ext uri="{BB962C8B-B14F-4D97-AF65-F5344CB8AC3E}">
        <p14:creationId xmlns:p14="http://schemas.microsoft.com/office/powerpoint/2010/main" val="109940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dirty="0"/>
              <a:t>Green Key – Om mee te nemen</a:t>
            </a:r>
          </a:p>
        </p:txBody>
      </p:sp>
      <p:sp>
        <p:nvSpPr>
          <p:cNvPr id="9" name="Tijdelijke aanduiding voor inhoud 1">
            <a:extLst>
              <a:ext uri="{FF2B5EF4-FFF2-40B4-BE49-F238E27FC236}">
                <a16:creationId xmlns:a16="http://schemas.microsoft.com/office/drawing/2014/main" id="{5E3AEE56-2693-4C38-9508-376DA2097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768616"/>
            <a:ext cx="10153128" cy="3450696"/>
          </a:xfrm>
        </p:spPr>
        <p:txBody>
          <a:bodyPr/>
          <a:lstStyle/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Green Key als praktisch instrument voor verduurzaming</a:t>
            </a:r>
          </a:p>
          <a:p>
            <a:pPr marL="0" indent="0">
              <a:buNone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</a:t>
            </a:r>
          </a:p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Project Utrecht biedt gratis begeleiding, certificering mogelijk</a:t>
            </a:r>
          </a:p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Informatie beschikbaar op: 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https://www.stichtingkmvk.nl/utrecht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2E69230-4F15-4858-956B-4CF34EDE8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066" y="3220640"/>
            <a:ext cx="1273324" cy="1273324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24B3F458-BD93-3B91-4D69-723B7FA5A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536" y="5894495"/>
            <a:ext cx="475529" cy="59746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F4E450E-278E-71E5-BCFD-8BBE901C9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9616" y="5894869"/>
            <a:ext cx="650878" cy="46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76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040B074-3ACD-B197-6264-40FEB55BA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7568" y="5758834"/>
            <a:ext cx="3600400" cy="86857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1847324-89B4-ECE4-C72F-D89F4956EB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60" y="5707068"/>
            <a:ext cx="1278264" cy="95800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A3D82A6-6112-46CF-6675-BF134AD0EF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23029" y="1748813"/>
            <a:ext cx="2520280" cy="3360373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35F543D1-9990-4D9C-A4EB-ACC3A3B5E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153" y="476672"/>
            <a:ext cx="9145016" cy="3581450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Verduurzamen Vakantieparken Utrecht</a:t>
            </a:r>
            <a:b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NL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 voor uw aandacht !</a:t>
            </a:r>
            <a:br>
              <a:rPr lang="nl-NL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Zijn er vragen?</a:t>
            </a:r>
            <a:br>
              <a:rPr lang="nl-NL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BCF342B-982A-B49A-5308-71BAE5A2A3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5360" y="5754374"/>
            <a:ext cx="730005" cy="8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28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Verduurzamen Vakantieparken &amp; Utrechtse Heuvelrug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D6BBE40-2E23-0D91-D391-8294960AC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781" y="5987892"/>
            <a:ext cx="581942" cy="731159"/>
          </a:xfrm>
          <a:prstGeom prst="rect">
            <a:avLst/>
          </a:prstGeom>
        </p:spPr>
      </p:pic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2CEF3C5E-C1DE-4D77-1819-A73100BD4F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238191"/>
              </p:ext>
            </p:extLst>
          </p:nvPr>
        </p:nvGraphicFramePr>
        <p:xfrm>
          <a:off x="651267" y="2636912"/>
          <a:ext cx="10972800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91815803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417960827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7453486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Verduurzamen Vakantieparken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Utrechtse Heuvelrug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765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Doelgroepen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Bungalowparken, campings, jachthavens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Vakantieparken en congreslocaties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701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Werkgebied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Gehele provincie Utrecht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Gemeente Utrechtse Heuvelrug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81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Benadering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Breed verduurzaming (Green Key/Blauwe vlag-Groene wimpel)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Breed verduurzaming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533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Kosten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Kosteloze begeleiding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Kosteloze begeleiding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855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Diepte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Bijdrage van 50% op deelname aan het eerste jaar bij eventuele Green Key/Blauwe Vlag certificering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Opstellen van een actieplan met priorisering die aansluit bij de onderneming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806977"/>
                  </a:ext>
                </a:extLst>
              </a:tr>
            </a:tbl>
          </a:graphicData>
        </a:graphic>
      </p:graphicFrame>
      <p:pic>
        <p:nvPicPr>
          <p:cNvPr id="11" name="Afbeelding 10" descr="Afbeelding met tekst, Lettertype, wit, Graphics&#10;&#10;Automatisch gegenereerde beschrijving">
            <a:extLst>
              <a:ext uri="{FF2B5EF4-FFF2-40B4-BE49-F238E27FC236}">
                <a16:creationId xmlns:a16="http://schemas.microsoft.com/office/drawing/2014/main" id="{45BF56FF-C73B-58FA-1C66-7811197916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892" y="5941453"/>
            <a:ext cx="3602692" cy="86913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55A7EEE3-9A47-5D78-F6F9-BC1FA7B0E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2981" y="6020628"/>
            <a:ext cx="1973346" cy="651053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9763124C-29B6-7350-D3EA-43E5B1FD40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1911" y="5980574"/>
            <a:ext cx="977985" cy="7311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3AB64C39-381D-AB1C-2FFE-73A9212D3F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6264" y="5814006"/>
            <a:ext cx="730005" cy="85767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42FC572-866F-9ABD-7B58-1D0A49F4BB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050" y="5987892"/>
            <a:ext cx="822718" cy="58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88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040B074-3ACD-B197-6264-40FEB55BA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7568" y="5758834"/>
            <a:ext cx="3600400" cy="8685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38153" y="476672"/>
            <a:ext cx="9145016" cy="3581450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Verduurzamen Vakantieparken Utrecht</a:t>
            </a:r>
            <a:b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Voorstelronde</a:t>
            </a:r>
            <a:br>
              <a:rPr lang="nl-NL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Johan Kaspers</a:t>
            </a:r>
            <a:br>
              <a: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1847324-89B4-ECE4-C72F-D89F4956EB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60" y="5707068"/>
            <a:ext cx="1278264" cy="95800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F2C6675-F1AF-84A0-BF72-CD0399E59380}"/>
              </a:ext>
            </a:extLst>
          </p:cNvPr>
          <p:cNvSpPr txBox="1"/>
          <p:nvPr/>
        </p:nvSpPr>
        <p:spPr>
          <a:xfrm>
            <a:off x="4655840" y="2049288"/>
            <a:ext cx="698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3200" b="1" dirty="0">
                <a:solidFill>
                  <a:schemeClr val="bg1"/>
                </a:solidFill>
              </a:rPr>
              <a:t>Wie ben je?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 sz="32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3200" b="1" dirty="0">
                <a:solidFill>
                  <a:schemeClr val="bg1"/>
                </a:solidFill>
              </a:rPr>
              <a:t>Hoe ziet jouw vakantiepark eruit?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 sz="2400" dirty="0">
              <a:solidFill>
                <a:schemeClr val="bg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0B5EA64-A178-1DB9-F654-536DAD986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5360" y="5758834"/>
            <a:ext cx="730005" cy="8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46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accent3">
                    <a:lumMod val="75000"/>
                  </a:schemeClr>
                </a:solidFill>
              </a:rPr>
              <a:t>Een keurmerk is geen doel</a:t>
            </a:r>
          </a:p>
          <a:p>
            <a:r>
              <a:rPr lang="nl-NL" dirty="0">
                <a:solidFill>
                  <a:schemeClr val="accent3">
                    <a:lumMod val="75000"/>
                  </a:schemeClr>
                </a:solidFill>
              </a:rPr>
              <a:t>Het is een definitie / lat</a:t>
            </a:r>
          </a:p>
          <a:p>
            <a:r>
              <a:rPr lang="nl-NL" dirty="0">
                <a:solidFill>
                  <a:schemeClr val="accent3">
                    <a:lumMod val="75000"/>
                  </a:schemeClr>
                </a:solidFill>
              </a:rPr>
              <a:t>Meetbaar en gecontroleerd</a:t>
            </a:r>
          </a:p>
          <a:p>
            <a:r>
              <a:rPr lang="nl-NL" dirty="0">
                <a:solidFill>
                  <a:schemeClr val="accent3">
                    <a:lumMod val="75000"/>
                  </a:schemeClr>
                </a:solidFill>
              </a:rPr>
              <a:t>Green Washing tegengaan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een keurmerk?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DE6A684-9EE9-490C-8E2F-F68D7F6A5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33183">
            <a:off x="5880202" y="2885541"/>
            <a:ext cx="2969645" cy="303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D6BBE40-2E23-0D91-D391-8294960AC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6" y="5894495"/>
            <a:ext cx="475529" cy="59746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9558530-E27F-5B33-94AF-00F864564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9616" y="5894869"/>
            <a:ext cx="650878" cy="46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7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D7C02-A4C2-2ED3-52D9-FFFF960DF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BAB8E14-2D6C-2BAA-B2CB-8198C46174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7568" y="5758834"/>
            <a:ext cx="3600400" cy="86857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E3534A3-5F22-BDA2-31F4-0568535B1A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153" y="476672"/>
            <a:ext cx="9145016" cy="3581450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Verduurzamen Vakantieparken Utrecht</a:t>
            </a:r>
            <a:b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Laska Hurenkamp –  Projectmanager KMVK</a:t>
            </a:r>
            <a:r>
              <a: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432C638-5CA2-9EF6-E9F7-52F1C15996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60" y="5707068"/>
            <a:ext cx="1278264" cy="95800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A72E3FB-4DB0-F934-A9AF-CC2F2AB099FB}"/>
              </a:ext>
            </a:extLst>
          </p:cNvPr>
          <p:cNvSpPr txBox="1"/>
          <p:nvPr/>
        </p:nvSpPr>
        <p:spPr>
          <a:xfrm>
            <a:off x="4727848" y="1989247"/>
            <a:ext cx="69847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200" b="1" dirty="0">
              <a:solidFill>
                <a:schemeClr val="bg1"/>
              </a:solidFill>
            </a:endParaRPr>
          </a:p>
          <a:p>
            <a:endParaRPr lang="nl-NL" sz="32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 sz="2400" dirty="0">
              <a:solidFill>
                <a:schemeClr val="bg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1A23F5D-48ED-BF22-C586-C30CB3DD89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5360" y="5758834"/>
            <a:ext cx="730005" cy="8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06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79648" y="1943834"/>
            <a:ext cx="5791977" cy="45005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altLang="nl-NL" sz="3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77 landen</a:t>
            </a:r>
          </a:p>
          <a:p>
            <a:pPr>
              <a:lnSpc>
                <a:spcPct val="150000"/>
              </a:lnSpc>
            </a:pPr>
            <a:r>
              <a:rPr lang="nl-NL" altLang="nl-NL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Green Key &amp; Blue Flag</a:t>
            </a:r>
          </a:p>
          <a:p>
            <a:pPr>
              <a:lnSpc>
                <a:spcPct val="150000"/>
              </a:lnSpc>
            </a:pPr>
            <a:r>
              <a:rPr lang="nl-NL" altLang="nl-NL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Young reporters for the Environment</a:t>
            </a:r>
          </a:p>
          <a:p>
            <a:pPr>
              <a:lnSpc>
                <a:spcPct val="150000"/>
              </a:lnSpc>
            </a:pPr>
            <a:r>
              <a:rPr lang="nl-NL" altLang="nl-NL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Ecoschools</a:t>
            </a:r>
          </a:p>
          <a:p>
            <a:pPr>
              <a:lnSpc>
                <a:spcPct val="150000"/>
              </a:lnSpc>
            </a:pPr>
            <a:r>
              <a:rPr lang="nl-NL" altLang="nl-NL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Learning about Forests (leaf)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dirty="0"/>
              <a:t>Green Key en Blue Flag: wereldwijde familie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75D957A-21BF-43D0-95CA-BF3AFA799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1591056"/>
            <a:ext cx="2590521" cy="84370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9462CB1-24FE-125F-9446-DA66C4910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6" y="5894495"/>
            <a:ext cx="475529" cy="597460"/>
          </a:xfrm>
          <a:prstGeom prst="rect">
            <a:avLst/>
          </a:prstGeom>
        </p:spPr>
      </p:pic>
      <p:pic>
        <p:nvPicPr>
          <p:cNvPr id="5" name="Afbeelding 4" descr="Afbeelding met kaart, tekst&#10;&#10;Automatisch gegenereerde beschrijving">
            <a:extLst>
              <a:ext uri="{FF2B5EF4-FFF2-40B4-BE49-F238E27FC236}">
                <a16:creationId xmlns:a16="http://schemas.microsoft.com/office/drawing/2014/main" id="{F4620AB8-F1EE-F370-1B47-0B30BAC47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7" y="2798983"/>
            <a:ext cx="5679097" cy="343288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1DDC78B-CD98-5E8F-F882-1DF67BDADA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9616" y="5894869"/>
            <a:ext cx="650878" cy="46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4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Uitgevoerd door Stichting KMVK in Nederland</a:t>
            </a:r>
          </a:p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Honderden inspecties per jaar voor diverse classificaties</a:t>
            </a:r>
          </a:p>
          <a:p>
            <a:pPr marL="0" indent="0">
              <a:buNone/>
            </a:pPr>
            <a:r>
              <a:rPr lang="nl-NL" dirty="0"/>
              <a:t>		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Arial" panose="020B0604020202020204" pitchFamily="34" charset="0"/>
              </a:rPr>
              <a:t>Green Key &amp; Blauwe Vlag Nederland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506" y="3438581"/>
            <a:ext cx="900158" cy="113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81518" y="3335375"/>
            <a:ext cx="1753311" cy="131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221" y="3377623"/>
            <a:ext cx="2205623" cy="115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8077BAA-9E1A-FE24-08D9-1068C12E32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9536" y="5894495"/>
            <a:ext cx="475529" cy="59746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8F47329-5DD0-6FA1-F548-7F3E0DAA13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616" y="5894869"/>
            <a:ext cx="650878" cy="462588"/>
          </a:xfrm>
          <a:prstGeom prst="rect">
            <a:avLst/>
          </a:prstGeom>
        </p:spPr>
      </p:pic>
      <p:pic>
        <p:nvPicPr>
          <p:cNvPr id="10" name="Afbeelding 9" descr="Afbeelding met tekst, Graphics, Lettertype, grafische vormgeving&#10;&#10;Automatisch gegenereerde beschrijving">
            <a:extLst>
              <a:ext uri="{FF2B5EF4-FFF2-40B4-BE49-F238E27FC236}">
                <a16:creationId xmlns:a16="http://schemas.microsoft.com/office/drawing/2014/main" id="{60439BA9-4B67-1193-CA49-FBB826EF25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124" y="4400815"/>
            <a:ext cx="237626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32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 Green Key</a:t>
            </a:r>
          </a:p>
        </p:txBody>
      </p:sp>
      <p:sp>
        <p:nvSpPr>
          <p:cNvPr id="5" name="Tijdelijke aanduiding voor inhoud 1">
            <a:extLst>
              <a:ext uri="{FF2B5EF4-FFF2-40B4-BE49-F238E27FC236}">
                <a16:creationId xmlns:a16="http://schemas.microsoft.com/office/drawing/2014/main" id="{603F70AD-7930-5ADC-71E5-BA3933466754}"/>
              </a:ext>
            </a:extLst>
          </p:cNvPr>
          <p:cNvSpPr txBox="1">
            <a:spLocks/>
          </p:cNvSpPr>
          <p:nvPr/>
        </p:nvSpPr>
        <p:spPr>
          <a:xfrm>
            <a:off x="5591944" y="2780928"/>
            <a:ext cx="4896545" cy="2160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nl-NL" altLang="nl-NL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Verplichte en optionele normen per </a:t>
            </a:r>
            <a:r>
              <a:rPr lang="nl-NL" altLang="nl-NL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bedrijfscategorie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Onafhankelijke keurmeesters die een fysieke keuring uitvoeren</a:t>
            </a:r>
          </a:p>
          <a:p>
            <a:endParaRPr lang="nl-NL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2F18F34-D6B4-8CE2-A2EA-6D531EFA1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192" y="5129987"/>
            <a:ext cx="2398523" cy="117422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D82E0F4-E399-4623-32C3-AD3B6D386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64" y="1988840"/>
            <a:ext cx="3999872" cy="470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7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DC160-F1E2-4272-EE95-98D076703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913008A-C36A-2350-ABDE-97B544260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 Blauwe Vlag</a:t>
            </a:r>
          </a:p>
        </p:txBody>
      </p:sp>
      <p:sp>
        <p:nvSpPr>
          <p:cNvPr id="5" name="Tijdelijke aanduiding voor inhoud 1">
            <a:extLst>
              <a:ext uri="{FF2B5EF4-FFF2-40B4-BE49-F238E27FC236}">
                <a16:creationId xmlns:a16="http://schemas.microsoft.com/office/drawing/2014/main" id="{45D8E1B4-D566-CF2D-3C10-08A66D9E7A96}"/>
              </a:ext>
            </a:extLst>
          </p:cNvPr>
          <p:cNvSpPr txBox="1">
            <a:spLocks/>
          </p:cNvSpPr>
          <p:nvPr/>
        </p:nvSpPr>
        <p:spPr>
          <a:xfrm>
            <a:off x="479376" y="1988840"/>
            <a:ext cx="4896545" cy="2160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nl-NL" altLang="nl-NL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Verplichte en optionele normen</a:t>
            </a:r>
            <a:endParaRPr lang="nl-NL" altLang="nl-NL" i="1" u="sng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Onafhankelijke keurmeesters die een fysieke keuring uitvoeren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Groene Wimpel -&gt; hierin komen Green Key thema’s terug</a:t>
            </a:r>
          </a:p>
          <a:p>
            <a:endParaRPr lang="nl-NL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A04DD59-D5DC-2F2D-6998-58C66A657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808" y="3140968"/>
            <a:ext cx="3024336" cy="3556256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8871B2D1-19DF-863C-0C65-2E9FAD3F1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6136" y="548680"/>
            <a:ext cx="2376264" cy="1688844"/>
          </a:xfrm>
          <a:prstGeom prst="rect">
            <a:avLst/>
          </a:prstGeom>
        </p:spPr>
      </p:pic>
      <p:pic>
        <p:nvPicPr>
          <p:cNvPr id="6" name="Afbeelding 5" descr="Afbeelding met clipart, logo, symbool, Graphics&#10;&#10;Automatisch gegenereerde beschrijving">
            <a:extLst>
              <a:ext uri="{FF2B5EF4-FFF2-40B4-BE49-F238E27FC236}">
                <a16:creationId xmlns:a16="http://schemas.microsoft.com/office/drawing/2014/main" id="{13EB5A0C-B0E8-E354-EF51-12E50BD39A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4149080"/>
            <a:ext cx="2800043" cy="1944216"/>
          </a:xfrm>
          <a:prstGeom prst="rect">
            <a:avLst/>
          </a:prstGeom>
        </p:spPr>
      </p:pic>
      <p:sp>
        <p:nvSpPr>
          <p:cNvPr id="7" name="Pijl: rechts 6">
            <a:extLst>
              <a:ext uri="{FF2B5EF4-FFF2-40B4-BE49-F238E27FC236}">
                <a16:creationId xmlns:a16="http://schemas.microsoft.com/office/drawing/2014/main" id="{F5325973-31CA-F6E3-C579-C8AB3A82F79A}"/>
              </a:ext>
            </a:extLst>
          </p:cNvPr>
          <p:cNvSpPr/>
          <p:nvPr/>
        </p:nvSpPr>
        <p:spPr>
          <a:xfrm>
            <a:off x="6456040" y="5121188"/>
            <a:ext cx="720080" cy="3240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085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“Mijn Green Key/Blauwe Vlag”</a:t>
            </a:r>
          </a:p>
        </p:txBody>
      </p:sp>
      <p:sp>
        <p:nvSpPr>
          <p:cNvPr id="5" name="Tijdelijke aanduiding voor inhoud 1">
            <a:extLst>
              <a:ext uri="{FF2B5EF4-FFF2-40B4-BE49-F238E27FC236}">
                <a16:creationId xmlns:a16="http://schemas.microsoft.com/office/drawing/2014/main" id="{8D62C407-CAEF-49C6-BF66-077EB704E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2492896"/>
            <a:ext cx="6552727" cy="29523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alt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Eigen interne pagina’s</a:t>
            </a:r>
          </a:p>
          <a:p>
            <a:pPr>
              <a:lnSpc>
                <a:spcPct val="90000"/>
              </a:lnSpc>
            </a:pPr>
            <a:r>
              <a:rPr lang="nl-NL" alt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Doe het zelf keuring</a:t>
            </a:r>
          </a:p>
          <a:p>
            <a:pPr>
              <a:lnSpc>
                <a:spcPct val="90000"/>
              </a:lnSpc>
            </a:pPr>
            <a:r>
              <a:rPr lang="nl-NL" alt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Digitaal archief</a:t>
            </a:r>
          </a:p>
          <a:p>
            <a:pPr>
              <a:lnSpc>
                <a:spcPct val="90000"/>
              </a:lnSpc>
            </a:pPr>
            <a:r>
              <a:rPr lang="nl-NL" alt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Benchmark verbruiksgegevens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34B21AE-1C02-DE0F-9364-25836260C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5894495"/>
            <a:ext cx="475529" cy="59746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69A868D-F209-9C67-132E-8468771FC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16" y="5894869"/>
            <a:ext cx="650878" cy="46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409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lfvorm">
  <a:themeElements>
    <a:clrScheme name="Aangepast 6">
      <a:dk1>
        <a:sysClr val="windowText" lastClr="000000"/>
      </a:dk1>
      <a:lt1>
        <a:sysClr val="window" lastClr="FFFFFF"/>
      </a:lt1>
      <a:dk2>
        <a:srgbClr val="9CE2AC"/>
      </a:dk2>
      <a:lt2>
        <a:srgbClr val="2FA54B"/>
      </a:lt2>
      <a:accent1>
        <a:srgbClr val="5AD076"/>
      </a:accent1>
      <a:accent2>
        <a:srgbClr val="73D78B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Golfv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olfv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8bf321-b758-481b-a4e9-17fd660b94bc" xsi:nil="true"/>
    <lcf76f155ced4ddcb4097134ff3c332f xmlns="b7995b5d-a1f8-42b5-918b-3e2dc741a32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8BD13EEDDAF7499EC745562903D409" ma:contentTypeVersion="18" ma:contentTypeDescription="Een nieuw document maken." ma:contentTypeScope="" ma:versionID="53f80070e263724f7653cd1fa2bee16f">
  <xsd:schema xmlns:xsd="http://www.w3.org/2001/XMLSchema" xmlns:xs="http://www.w3.org/2001/XMLSchema" xmlns:p="http://schemas.microsoft.com/office/2006/metadata/properties" xmlns:ns2="b7995b5d-a1f8-42b5-918b-3e2dc741a328" xmlns:ns3="d88bf321-b758-481b-a4e9-17fd660b94bc" targetNamespace="http://schemas.microsoft.com/office/2006/metadata/properties" ma:root="true" ma:fieldsID="e0943833ce643c33af5e7e13c1d33508" ns2:_="" ns3:_="">
    <xsd:import namespace="b7995b5d-a1f8-42b5-918b-3e2dc741a328"/>
    <xsd:import namespace="d88bf321-b758-481b-a4e9-17fd660b94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995b5d-a1f8-42b5-918b-3e2dc741a3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f214b079-fa42-4f56-8288-504380d021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bf321-b758-481b-a4e9-17fd660b94b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2061a70-ed2a-47f0-90ba-227874c2f331}" ma:internalName="TaxCatchAll" ma:showField="CatchAllData" ma:web="d88bf321-b758-481b-a4e9-17fd660b94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461C63-1E86-4263-9893-34E042D61F2A}">
  <ds:schemaRefs>
    <ds:schemaRef ds:uri="http://schemas.microsoft.com/office/2006/metadata/properties"/>
    <ds:schemaRef ds:uri="http://schemas.microsoft.com/office/infopath/2007/PartnerControls"/>
    <ds:schemaRef ds:uri="d88bf321-b758-481b-a4e9-17fd660b94bc"/>
    <ds:schemaRef ds:uri="b7995b5d-a1f8-42b5-918b-3e2dc741a328"/>
  </ds:schemaRefs>
</ds:datastoreItem>
</file>

<file path=customXml/itemProps2.xml><?xml version="1.0" encoding="utf-8"?>
<ds:datastoreItem xmlns:ds="http://schemas.openxmlformats.org/officeDocument/2006/customXml" ds:itemID="{E6C41697-4C6D-4C43-935E-6D73C8C9BA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995b5d-a1f8-42b5-918b-3e2dc741a328"/>
    <ds:schemaRef ds:uri="d88bf321-b758-481b-a4e9-17fd660b94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9118F4-0558-4657-A69D-4A940ED030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1818</TotalTime>
  <Words>507</Words>
  <Application>Microsoft Office PowerPoint</Application>
  <PresentationFormat>Breedbeeld</PresentationFormat>
  <Paragraphs>100</Paragraphs>
  <Slides>17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Candara</vt:lpstr>
      <vt:lpstr>Comic Sans MS</vt:lpstr>
      <vt:lpstr>Courier New</vt:lpstr>
      <vt:lpstr>Symbol</vt:lpstr>
      <vt:lpstr>Wingdings</vt:lpstr>
      <vt:lpstr>Golfvorm</vt:lpstr>
      <vt:lpstr> Verduurzamen  Vakantieparken  en jachthavens Utrecht  Informatiebijeenkomst  4 Februari 2025 </vt:lpstr>
      <vt:lpstr>Verduurzamen Vakantieparken Utrecht   Voorstelronde  Johan Kaspers  </vt:lpstr>
      <vt:lpstr>Waarom een keurmerk?</vt:lpstr>
      <vt:lpstr>Verduurzamen Vakantieparken Utrecht     Laska Hurenkamp –  Projectmanager KMVK </vt:lpstr>
      <vt:lpstr>Green Key en Blue Flag: wereldwijde familie</vt:lpstr>
      <vt:lpstr>Green Key &amp; Blauwe Vlag Nederland</vt:lpstr>
      <vt:lpstr>Inhoud Green Key</vt:lpstr>
      <vt:lpstr>Inhoud Blauwe Vlag</vt:lpstr>
      <vt:lpstr>“Mijn Green Key/Blauwe Vlag”</vt:lpstr>
      <vt:lpstr>Green Etalage</vt:lpstr>
      <vt:lpstr>Traject deelname project Utrecht</vt:lpstr>
      <vt:lpstr>Verduurzamen Vakantieparken Utrecht</vt:lpstr>
      <vt:lpstr>Na het project</vt:lpstr>
      <vt:lpstr>Wat kost dat? </vt:lpstr>
      <vt:lpstr>Green Key – Om mee te nemen</vt:lpstr>
      <vt:lpstr>Verduurzamen Vakantieparken Utrecht    Dank voor uw aandacht !   Zijn er vragen? </vt:lpstr>
      <vt:lpstr>Verduurzamen Vakantieparken &amp; Utrechtse Heuvelrug</vt:lpstr>
    </vt:vector>
  </TitlesOfParts>
  <Company>Promax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Key Nederland</dc:title>
  <dc:creator>kmvk, Gast</dc:creator>
  <cp:lastModifiedBy>Laska Hurenkamp</cp:lastModifiedBy>
  <cp:revision>118</cp:revision>
  <dcterms:created xsi:type="dcterms:W3CDTF">2017-04-04T09:14:22Z</dcterms:created>
  <dcterms:modified xsi:type="dcterms:W3CDTF">2025-02-05T13:27:47Z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0x010100318BD13EEDDAF7499EC745562903D409</vt:lpwstr>
  </property>
  <property fmtid="{D5CDD505-2E9C-101B-9397-08002B2CF9AE}" pid="3" name="MediaServiceImageTags">
    <vt:lpwstr/>
  </property>
</Properties>
</file>